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Source Serif 4 Semi Bold" panose="02040603050405020204" pitchFamily="34" charset="0"/>
      <p:bold r:id="rId17"/>
    </p:embeddedFont>
    <p:embeddedFont>
      <p:font typeface="Source Serif 4 Semi Bold" panose="02040603050405020204" pitchFamily="34" charset="-122"/>
      <p:bold r:id="rId18"/>
    </p:embeddedFont>
    <p:embeddedFont>
      <p:font typeface="Source Serif 4 Semi Bold" panose="02040603050405020204" pitchFamily="34" charset="-120"/>
      <p:bold r:id="rId19"/>
    </p:embeddedFont>
    <p:embeddedFont>
      <p:font typeface="Source Sans 3" panose="020B0303030403020204" pitchFamily="34" charset="0"/>
      <p:regular r:id="rId20"/>
    </p:embeddedFont>
    <p:embeddedFont>
      <p:font typeface="Source Sans 3" panose="020B0303030403020204" pitchFamily="34" charset="-122"/>
      <p:regular r:id="rId21"/>
    </p:embeddedFont>
    <p:embeddedFont>
      <p:font typeface="Source Sans 3" panose="020B0303030403020204" pitchFamily="34" charset="-120"/>
      <p:regular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354699"/>
            <a:ext cx="7468553" cy="35200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altLang="en-US" sz="4400" dirty="0">
                <a:solidFill>
                  <a:srgbClr val="000000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Дәріс 1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charset="0"/>
                <a:ea typeface="Source Serif 4 Semi Bold" panose="02040603050405020204" pitchFamily="34" charset="-122"/>
                <a:cs typeface="Times New Roman" panose="02020603050405020304" charset="0"/>
              </a:rPr>
              <a:t>. 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Тұлға</a:t>
            </a:r>
            <a:r>
              <a:rPr lang="en-US" altLang="ru-RU" sz="4400" b="1" dirty="0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психологиясының</a:t>
            </a:r>
            <a:r>
              <a:rPr lang="en-US" altLang="ru-RU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теориясы</a:t>
            </a:r>
            <a:r>
              <a:rPr lang="en-US" altLang="ru-RU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мен</a:t>
            </a:r>
            <a:r>
              <a:rPr lang="en-US" altLang="ru-RU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тәжірбиесі</a:t>
            </a:r>
            <a:r>
              <a:rPr lang="en-US" altLang="ru-RU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пәнінің</a:t>
            </a:r>
            <a:r>
              <a:rPr lang="en-US" altLang="ru-RU" sz="4400" b="1" dirty="0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жалпы</a:t>
            </a:r>
            <a:r>
              <a:rPr lang="en-US" altLang="ru-RU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мәселелері</a:t>
            </a:r>
            <a:r>
              <a:rPr lang="en-US" altLang="ru-RU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мен</a:t>
            </a:r>
            <a:r>
              <a:rPr lang="en-US" altLang="ru-RU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негізгі</a:t>
            </a:r>
            <a:r>
              <a:rPr lang="en-US" altLang="ru-RU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даму</a:t>
            </a:r>
            <a:r>
              <a:rPr lang="en-US" altLang="ru-RU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кезеңдері</a:t>
            </a:r>
            <a:r>
              <a:rPr lang="en-US" altLang="ru-RU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және</a:t>
            </a:r>
            <a:r>
              <a:rPr lang="en-US" altLang="ru-RU" sz="4400" b="1" dirty="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зерттеу</a:t>
            </a:r>
            <a:r>
              <a:rPr lang="en-US" altLang="ru-RU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00" b="1" dirty="0">
                <a:latin typeface="Times New Roman" panose="02020603050405020304" charset="0"/>
                <a:cs typeface="Times New Roman" panose="02020603050405020304" charset="0"/>
              </a:rPr>
              <a:t>әдістері</a:t>
            </a:r>
            <a:r>
              <a:rPr lang="en-US" altLang="ru-RU" sz="4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4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749290" y="375285"/>
            <a:ext cx="78854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Әл-Фараби атындағы Қазақ Ұлттық университеті</a:t>
            </a:r>
            <a:b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Жалпы және қолданбалы психология кафедрасы 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8757285" y="6717665"/>
            <a:ext cx="5669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Дәріскер: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Психология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ғылымдарының докторы, профессор 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Тоқсанбаева Н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.К.</a:t>
            </a:r>
            <a:endParaRPr lang="en-US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7450" y="815102"/>
            <a:ext cx="7581900" cy="19691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000000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Қорытынды: Тұлға психологиясының болашағы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6267450" y="3118961"/>
            <a:ext cx="7581900" cy="10715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Тұлға психологиясының болашағы оның теориялық негіздерін тереңдетуге, зерттеу әдістерін жетілдіруге және практикалық қолданыс аясын кеңейтуге байланысты.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67450" y="4441508"/>
            <a:ext cx="7581900" cy="2972991"/>
          </a:xfrm>
          <a:prstGeom prst="roundRect">
            <a:avLst>
              <a:gd name="adj" fmla="val 3153"/>
            </a:avLst>
          </a:prstGeom>
          <a:solidFill>
            <a:srgbClr val="B6D6FC"/>
          </a:solidFill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573" y="4742021"/>
            <a:ext cx="328136" cy="2625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021247" y="4720352"/>
            <a:ext cx="2625566" cy="3281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Негізгі ойлар: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7041832" y="5271611"/>
            <a:ext cx="6584394" cy="714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Теориялық негіздерді тереңдету және зерттеу әдістерін жетілдіру қажеттілігі.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7041832" y="6186845"/>
            <a:ext cx="6584394" cy="3571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Психологиялық жетілу – тұлғаның өмір бойы дамуының негізі.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7041832" y="6744891"/>
            <a:ext cx="6584394" cy="3571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Қазақстандағы зерттеулер мен тәжірибелерді дамытуға шақыру.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389346"/>
            <a:ext cx="12285464" cy="70401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Тұлға психологиясының мәні мен маңызы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572113"/>
            <a:ext cx="12954952" cy="1149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Тұлға психологиясы – адамның ішкі әлемін, мінез-құлқын және оның даму заңдылықтарын терең зерттейтін ғылым саласы. Бұл сала адамның әлеуметтік ортадағы орнын, өзін-өзі тану процесін және өмір бойғы өзгерістерін түсінуге мүмкіндік береді.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4990386"/>
            <a:ext cx="12954952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Тұлға психологиясы – адамның ішкі әлемін, мінез-құлқын, даму заңдылықтарын зерттейтін ғылым.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5457111"/>
            <a:ext cx="12954952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Психологиялық жетілу мен тұлғаның қалыптасуы – өмір бойы жүретін күрделі процесс.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137285"/>
            <a:ext cx="12954952" cy="14080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Психологиялық жетілу ұғымының күрделілігі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024068"/>
            <a:ext cx="4158734" cy="4068247"/>
          </a:xfrm>
          <a:prstGeom prst="roundRect">
            <a:avLst>
              <a:gd name="adj" fmla="val 2471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6BADD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37724" y="3024068"/>
            <a:ext cx="121920" cy="4068247"/>
          </a:xfrm>
          <a:prstGeom prst="roundRect">
            <a:avLst>
              <a:gd name="adj" fmla="val 82464"/>
            </a:avLst>
          </a:prstGeom>
          <a:solidFill>
            <a:srgbClr val="BE49DF"/>
          </a:solidFill>
        </p:spPr>
      </p:sp>
      <p:sp>
        <p:nvSpPr>
          <p:cNvPr id="5" name="Text 3"/>
          <p:cNvSpPr/>
          <p:nvPr/>
        </p:nvSpPr>
        <p:spPr>
          <a:xfrm>
            <a:off x="1229439" y="3293864"/>
            <a:ext cx="3497223" cy="7038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Ұғымның біркелкісіздігі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229439" y="4141351"/>
            <a:ext cx="3497223" cy="268116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Виктория Рерке және әріптестерінің 2023 жылғы зерттеуі көрсеткендей, «психологиялық жетілу» анықтамасы біркелкі емес және әр түрлі контексте әрқалай түсіндіріледі.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5235773" y="3024068"/>
            <a:ext cx="4158734" cy="4068247"/>
          </a:xfrm>
          <a:prstGeom prst="roundRect">
            <a:avLst>
              <a:gd name="adj" fmla="val 2471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6BADD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35773" y="3024068"/>
            <a:ext cx="121920" cy="4068247"/>
          </a:xfrm>
          <a:prstGeom prst="roundRect">
            <a:avLst>
              <a:gd name="adj" fmla="val 82464"/>
            </a:avLst>
          </a:prstGeom>
          <a:solidFill>
            <a:srgbClr val="BE49DF"/>
          </a:solidFill>
        </p:spPr>
      </p:sp>
      <p:sp>
        <p:nvSpPr>
          <p:cNvPr id="9" name="Text 7"/>
          <p:cNvSpPr/>
          <p:nvPr/>
        </p:nvSpPr>
        <p:spPr>
          <a:xfrm>
            <a:off x="5627489" y="3293864"/>
            <a:ext cx="3075265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Көпқырлы категория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627489" y="3789402"/>
            <a:ext cx="3497223" cy="229814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Психологиялық жетілу – тұлғаның даму сатыларына байланысты көпқырлы категория. Ол тек жасқа емес, сонымен қатар жеке тұлғалық тәжірибеге де байланысты.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9633823" y="3024068"/>
            <a:ext cx="4158853" cy="4068247"/>
          </a:xfrm>
          <a:prstGeom prst="roundRect">
            <a:avLst>
              <a:gd name="adj" fmla="val 2471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6BADD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33823" y="3024068"/>
            <a:ext cx="121920" cy="4068247"/>
          </a:xfrm>
          <a:prstGeom prst="roundRect">
            <a:avLst>
              <a:gd name="adj" fmla="val 82464"/>
            </a:avLst>
          </a:prstGeom>
          <a:solidFill>
            <a:srgbClr val="BE49DF"/>
          </a:solidFill>
        </p:spPr>
      </p:sp>
      <p:sp>
        <p:nvSpPr>
          <p:cNvPr id="13" name="Text 11"/>
          <p:cNvSpPr/>
          <p:nvPr/>
        </p:nvSpPr>
        <p:spPr>
          <a:xfrm>
            <a:off x="10025539" y="3293864"/>
            <a:ext cx="2991207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Гуманистік көзқарас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025539" y="3789402"/>
            <a:ext cx="3497342" cy="229814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Гуманистік психология тұрғысынан жетілген тұлға – ішкі тұрақтылық пен әлеуметтік үйлесімділікке қол жеткізген, өзін-өзі жүзеге асыра алатын адам.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6524" y="609838"/>
            <a:ext cx="9602033" cy="64412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000000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Тұлға дамуының негізгі теориялары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66524" y="1691878"/>
            <a:ext cx="13097351" cy="7005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Тұлға психологиясының негізінде адам дамуын әр қырынан түсіндіретін бірнеше іргелі теориялар жатыр. Олардың әрқайсысы тұлғаның қалыптасуына әсер ететін факторларға ерекше назар аударады.</a:t>
            </a:r>
            <a:endParaRPr lang="en-US" sz="1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524" y="2638782"/>
            <a:ext cx="4183261" cy="258544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66524" y="5443180"/>
            <a:ext cx="4183261" cy="6441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Фрейдтің психоаналитикалық теориясы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66524" y="6218634"/>
            <a:ext cx="4183261" cy="14011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Психосексуалдық даму кезеңдері арқылы тұлғаның қалыптасуын түсіндіреді, санасыз мотивтердің маңыздылығын көрсетеді.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510" y="2638782"/>
            <a:ext cx="4183261" cy="258544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3510" y="5443180"/>
            <a:ext cx="4183261" cy="6441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Эриксонның психосоциалдық даму теориясы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5223510" y="6218634"/>
            <a:ext cx="4183261" cy="14011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Өмір бойы жалғасатын 8 даму кезеңін ұсынады, әлеуметтік қарым-қатынастардың рөлін атап өтеді (мысалы, жасөспірімдік, жас ересектік).</a:t>
            </a:r>
            <a:endParaRPr lang="en-US" sz="17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496" y="2638782"/>
            <a:ext cx="4183380" cy="258544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80496" y="5443180"/>
            <a:ext cx="4183380" cy="6441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Пиаже когнитивтік даму теориясы</a:t>
            </a:r>
            <a:endParaRPr lang="en-US" sz="2000" dirty="0"/>
          </a:p>
        </p:txBody>
      </p:sp>
      <p:sp>
        <p:nvSpPr>
          <p:cNvPr id="12" name="Text 7"/>
          <p:cNvSpPr/>
          <p:nvPr/>
        </p:nvSpPr>
        <p:spPr>
          <a:xfrm>
            <a:off x="9680496" y="6218634"/>
            <a:ext cx="4183380" cy="10508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Балалардың танымдық қабілеттерінің сатылы өсуін, ақпаратты өңдеу және ойлау процестерінің дамуын зерттейді.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31006"/>
            <a:ext cx="7565469" cy="4610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000000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Тұлға психологиясының даму кезеңдері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548640" y="1283851"/>
            <a:ext cx="1967746" cy="2305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Дамудың үздіксіздігі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548640" y="1671042"/>
            <a:ext cx="6575346" cy="50172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Тұлға психологиясы балалық шақтан бастап егде жастағы кезеңге дейінгі психологиялық өзгерістерді қамтиды, өмір бойы қалыптасады.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48640" y="2329458"/>
            <a:ext cx="3673316" cy="2305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Әлеуметтік және биологиялық әсерлер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548640" y="2716649"/>
            <a:ext cx="6575346" cy="50172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Тұлғаның дамуына әлеуметтік орта, тәрбие, мәдениет, сондай-ақ генетикалық және биологиялық факторлар ықпал етеді.</a:t>
            </a:r>
            <a:endParaRPr lang="en-US" sz="12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4034" y="1303496"/>
            <a:ext cx="6575346" cy="6575346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514034" y="8055173"/>
            <a:ext cx="2859643" cy="2305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Психологиялық қорғау жүйесі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7514034" y="8442365"/>
            <a:ext cx="6575346" cy="50172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Dingyu Chung (2025) зерттеулері көрсеткендей, тұлғаның қорғау механизмдері өмірлік қиындықтарға бейімделуде маңызды рөл атқарады.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670679"/>
            <a:ext cx="12954952" cy="14080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Тұлға психологиясында қолданылатын зерттеу әдістері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557463"/>
            <a:ext cx="239316" cy="29920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837724" y="2933819"/>
            <a:ext cx="6357818" cy="30480"/>
          </a:xfrm>
          <a:prstGeom prst="rect">
            <a:avLst/>
          </a:prstGeom>
          <a:solidFill>
            <a:srgbClr val="BE49DF"/>
          </a:solidFill>
        </p:spPr>
      </p:sp>
      <p:sp>
        <p:nvSpPr>
          <p:cNvPr id="5" name="Text 2"/>
          <p:cNvSpPr/>
          <p:nvPr/>
        </p:nvSpPr>
        <p:spPr>
          <a:xfrm>
            <a:off x="837724" y="3114437"/>
            <a:ext cx="2878336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Бақылау мен сұхбат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837724" y="3609975"/>
            <a:ext cx="6357818" cy="7660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Балалар мен ересектердің мінез-құлқын бақылау, терең сұхбат және сауалнамалар арқылы ақпарат жинау.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858" y="2557463"/>
            <a:ext cx="239316" cy="299204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7434858" y="2933819"/>
            <a:ext cx="6357818" cy="30480"/>
          </a:xfrm>
          <a:prstGeom prst="rect">
            <a:avLst/>
          </a:prstGeom>
          <a:solidFill>
            <a:srgbClr val="BE49DF"/>
          </a:solidFill>
        </p:spPr>
      </p:sp>
      <p:sp>
        <p:nvSpPr>
          <p:cNvPr id="9" name="Text 5"/>
          <p:cNvSpPr/>
          <p:nvPr/>
        </p:nvSpPr>
        <p:spPr>
          <a:xfrm>
            <a:off x="7434858" y="3114437"/>
            <a:ext cx="4337923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Психофизиологиялық әдістер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7434858" y="3609975"/>
            <a:ext cx="6357818" cy="1149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Жүрек соғу жылдамдығын, терінің өткізгіштігін, мидың белсенділігін (ЭЭГ, ФМРТ) өлшеу арқылы психологиялық процестерді зерттеу.</a:t>
            </a:r>
            <a:endParaRPr lang="en-US" sz="18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5177790"/>
            <a:ext cx="239316" cy="299204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837724" y="5554147"/>
            <a:ext cx="6357818" cy="30480"/>
          </a:xfrm>
          <a:prstGeom prst="rect">
            <a:avLst/>
          </a:prstGeom>
          <a:solidFill>
            <a:srgbClr val="BE49DF"/>
          </a:solidFill>
        </p:spPr>
      </p:sp>
      <p:sp>
        <p:nvSpPr>
          <p:cNvPr id="13" name="Text 8"/>
          <p:cNvSpPr/>
          <p:nvPr/>
        </p:nvSpPr>
        <p:spPr>
          <a:xfrm>
            <a:off x="837724" y="5734764"/>
            <a:ext cx="3671768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Лонгитюдтық зерттеулер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837724" y="6230303"/>
            <a:ext cx="6357818" cy="7660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Тұлғаның даму динамикасын ұзақ мерзім бойы (бірнеше жыл немесе ондаған жылдар) бақылау, өзгерістерді тіркеу.</a:t>
            </a:r>
            <a:endParaRPr lang="en-US" sz="18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858" y="5177790"/>
            <a:ext cx="239316" cy="299204"/>
          </a:xfrm>
          <a:prstGeom prst="rect">
            <a:avLst/>
          </a:prstGeom>
        </p:spPr>
      </p:pic>
      <p:sp>
        <p:nvSpPr>
          <p:cNvPr id="16" name="Shape 10"/>
          <p:cNvSpPr/>
          <p:nvPr/>
        </p:nvSpPr>
        <p:spPr>
          <a:xfrm>
            <a:off x="7434858" y="5554147"/>
            <a:ext cx="6357818" cy="30480"/>
          </a:xfrm>
          <a:prstGeom prst="rect">
            <a:avLst/>
          </a:prstGeom>
          <a:solidFill>
            <a:srgbClr val="BE49DF"/>
          </a:solidFill>
        </p:spPr>
      </p:sp>
      <p:sp>
        <p:nvSpPr>
          <p:cNvPr id="17" name="Text 11"/>
          <p:cNvSpPr/>
          <p:nvPr/>
        </p:nvSpPr>
        <p:spPr>
          <a:xfrm>
            <a:off x="7434858" y="5734764"/>
            <a:ext cx="3713678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Психометриялық тесттер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7434858" y="6230303"/>
            <a:ext cx="6357818" cy="1149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Тұлғалық қасиеттерді, қабілеттерді, мінез-құлық ерекшеліктерін өлшеуге арналған стандартизацияланған тесттерді қолдану.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10995303" cy="6361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Теория мен тәжірибенің өзара байланысы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118" y="1798796"/>
            <a:ext cx="6294239" cy="629423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6663" y="1750100"/>
            <a:ext cx="6294239" cy="13844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Тұлға психологиясының дамуы теориялық негіздер мен практикалық қолданыстардың тығыз байланысында жүзеге асады. Теория эмпирикалық зерттеулер арқылы тексеріліп, практикадағы мәселелерді шешуге бағытталады.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7586663" y="3329226"/>
            <a:ext cx="6294239" cy="69222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Психологиялық жетілу деңгейін анықтау үшін теориялық модельдер мен эмпирикалық зерттеулердің маңызы зор.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7586663" y="4097060"/>
            <a:ext cx="6294239" cy="103834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Мультидисциплинарлық тәсіл: психология, педагогика, медицина және басқа да ғылымдардың интеграциясы тұлғаны жан-жақты түсінуге көмектеседі.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4500" y="601504"/>
            <a:ext cx="11754326" cy="6424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Қазіргі заманғы зерттеулер мен жаңалықтар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64500" y="1680805"/>
            <a:ext cx="13101399" cy="6991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Соңғы жылдары тұлға психологиясы саласында елеулі жаңалықтар мен зерттеулер пайда болды, олар тұлға дамуының жаңа қырларын ашуда.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1513403" y="4045506"/>
            <a:ext cx="2686883" cy="5460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300"/>
              </a:lnSpc>
              <a:buNone/>
            </a:pPr>
            <a:r>
              <a:rPr lang="en-US" sz="430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2023</a:t>
            </a:r>
            <a:endParaRPr lang="en-US" sz="43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8605" y="2680216"/>
            <a:ext cx="3276719" cy="327671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64500" y="6229826"/>
            <a:ext cx="4185047" cy="10487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Виктория Рерке және әріптестерінің деңгейлік модельдері тұлғалық жетілудің әр түрлі сатыларын сипаттайды.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5971580" y="4045506"/>
            <a:ext cx="2686883" cy="5460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300"/>
              </a:lnSpc>
              <a:buNone/>
            </a:pPr>
            <a:r>
              <a:rPr lang="en-US" sz="430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2</a:t>
            </a:r>
            <a:endParaRPr lang="en-US" sz="43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781" y="2680216"/>
            <a:ext cx="3276719" cy="327671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22558" y="6229826"/>
            <a:ext cx="4185166" cy="1398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Психологиялық жетілу бағыттары: ішкі (өзін-өзі тану, өсу) және сыртқы (әлеуметтік қарым-қатынас, қоғамға бейімделу).</a:t>
            </a:r>
            <a:endParaRPr lang="en-US" sz="1700" dirty="0"/>
          </a:p>
        </p:txBody>
      </p:sp>
      <p:sp>
        <p:nvSpPr>
          <p:cNvPr id="10" name="Text 6"/>
          <p:cNvSpPr/>
          <p:nvPr/>
        </p:nvSpPr>
        <p:spPr>
          <a:xfrm>
            <a:off x="10429637" y="4045506"/>
            <a:ext cx="2686883" cy="5460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300"/>
              </a:lnSpc>
              <a:buNone/>
            </a:pPr>
            <a:r>
              <a:rPr lang="en-US" sz="430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kz</a:t>
            </a:r>
            <a:endParaRPr lang="en-US" sz="43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838" y="2680216"/>
            <a:ext cx="3276719" cy="3276719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80734" y="6229826"/>
            <a:ext cx="4185047" cy="1398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Қазақстандағы тұлға психологиясы зерттеулерінің даму перспективалары: ұлттық ерекшеліктерді ескере отырып, жаңа бағыттарды дамыту.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5453" y="1098471"/>
            <a:ext cx="12653963" cy="6431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000000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Тұлға психологиясының практикадағы маңызы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1093470" y="2425065"/>
            <a:ext cx="12771477" cy="6998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Тұлға психологиясы тек академиялық ғылым емес, сонымен қатар күнделікті өмірдің көптеген салаларында қолданыс табатын құнды құрал болып табылады.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765453" y="2179082"/>
            <a:ext cx="30480" cy="1191816"/>
          </a:xfrm>
          <a:prstGeom prst="rect">
            <a:avLst/>
          </a:prstGeom>
          <a:solidFill>
            <a:srgbClr val="BE49DF"/>
          </a:solidFill>
        </p:spPr>
      </p:sp>
      <p:sp>
        <p:nvSpPr>
          <p:cNvPr id="5" name="Text 3"/>
          <p:cNvSpPr/>
          <p:nvPr/>
        </p:nvSpPr>
        <p:spPr>
          <a:xfrm>
            <a:off x="765453" y="3835598"/>
            <a:ext cx="2875002" cy="3215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BE49DF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Қолданылу салалары: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765453" y="4375904"/>
            <a:ext cx="6282928" cy="6998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Білім беру жүйесінде оқушылардың жеке ерекшеліктерін ескеру.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65453" y="5152192"/>
            <a:ext cx="6282928" cy="34992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Психотерапияда клиенттердің тұлғалық мәселелерін шешу.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765453" y="5578554"/>
            <a:ext cx="6282928" cy="6998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Кәсіби даму мен кадрларды басқаруда қызметкерлердің әлеуетін ашу.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765453" y="6354842"/>
            <a:ext cx="6282928" cy="6998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Бала тәрбиесінде ата-аналарға психологиялық қолдау көрсету.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7589639" y="3835598"/>
            <a:ext cx="2573179" cy="3215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BE49DF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Рөлі: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7589639" y="4375904"/>
            <a:ext cx="6282928" cy="6998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Жасөспірімдер мен ересектердің психологиялық қолдауын ұйымдастыруда маңызды рөл атқарады.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7589639" y="5152192"/>
            <a:ext cx="6282928" cy="6998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Дағдарыс жағдайындағы көмек пен стресспен күресуге үйрету.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7589639" y="5928479"/>
            <a:ext cx="6282928" cy="34992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Тұлғаның өзін-өзі реттеу қабілетін арттыруға ықпал етеді.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5121</Words>
  <Application>WPS Presentation</Application>
  <PresentationFormat>On-screen Show (16:9)</PresentationFormat>
  <Paragraphs>134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Source Serif 4 Semi Bold</vt:lpstr>
      <vt:lpstr>Source Serif 4 Semi Bold</vt:lpstr>
      <vt:lpstr>Source Serif 4 Semi Bold</vt:lpstr>
      <vt:lpstr>Times New Roman</vt:lpstr>
      <vt:lpstr>Source Sans 3</vt:lpstr>
      <vt:lpstr>Source Sans 3</vt:lpstr>
      <vt:lpstr>Source Sans 3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Гульнар Салимов�</cp:lastModifiedBy>
  <cp:revision>3</cp:revision>
  <dcterms:created xsi:type="dcterms:W3CDTF">2025-09-02T06:20:00Z</dcterms:created>
  <dcterms:modified xsi:type="dcterms:W3CDTF">2025-09-02T08:18:39Z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D1725C68E05F4C31908BE4AF77277F3A_12</vt:lpwstr>
  </property>
  <property fmtid="{D5CDD505-2E9C-101B-9397-08002B2CF9AE}" pid="3" name="KSOProductBuildVer">
    <vt:lpwstr>1049-12.2.0.21931</vt:lpwstr>
  </property>
</Properties>
</file>